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1" r:id="rId5"/>
    <p:sldId id="272" r:id="rId6"/>
    <p:sldId id="273" r:id="rId7"/>
    <p:sldId id="270" r:id="rId8"/>
    <p:sldId id="274" r:id="rId9"/>
    <p:sldId id="275" r:id="rId10"/>
    <p:sldId id="288" r:id="rId11"/>
    <p:sldId id="287" r:id="rId12"/>
    <p:sldId id="28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96B5CA-6F46-4982-B3C2-17C0BB7C1FC5}" v="1" dt="2022-05-30T12:44:22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ie van den Berg (student)" userId="75a22dd2-b9bb-46cb-b285-9a09b2bb078a" providerId="ADAL" clId="{F196B5CA-6F46-4982-B3C2-17C0BB7C1FC5}"/>
    <pc:docChg chg="custSel addSld modSld">
      <pc:chgData name="Jannie van den Berg (student)" userId="75a22dd2-b9bb-46cb-b285-9a09b2bb078a" providerId="ADAL" clId="{F196B5CA-6F46-4982-B3C2-17C0BB7C1FC5}" dt="2022-05-30T12:44:55.413" v="503" actId="20577"/>
      <pc:docMkLst>
        <pc:docMk/>
      </pc:docMkLst>
      <pc:sldChg chg="addSp delSp modSp new mod setBg">
        <pc:chgData name="Jannie van den Berg (student)" userId="75a22dd2-b9bb-46cb-b285-9a09b2bb078a" providerId="ADAL" clId="{F196B5CA-6F46-4982-B3C2-17C0BB7C1FC5}" dt="2022-05-30T12:44:05.182" v="419" actId="26606"/>
        <pc:sldMkLst>
          <pc:docMk/>
          <pc:sldMk cId="2165361847" sldId="288"/>
        </pc:sldMkLst>
        <pc:spChg chg="mod">
          <ac:chgData name="Jannie van den Berg (student)" userId="75a22dd2-b9bb-46cb-b285-9a09b2bb078a" providerId="ADAL" clId="{F196B5CA-6F46-4982-B3C2-17C0BB7C1FC5}" dt="2022-05-30T12:44:05.182" v="419" actId="26606"/>
          <ac:spMkLst>
            <pc:docMk/>
            <pc:sldMk cId="2165361847" sldId="288"/>
            <ac:spMk id="2" creationId="{1A55EE2F-2BE7-BB2E-8FA4-4C3208F45B5A}"/>
          </ac:spMkLst>
        </pc:spChg>
        <pc:spChg chg="del mod">
          <ac:chgData name="Jannie van den Berg (student)" userId="75a22dd2-b9bb-46cb-b285-9a09b2bb078a" providerId="ADAL" clId="{F196B5CA-6F46-4982-B3C2-17C0BB7C1FC5}" dt="2022-05-30T12:44:05.182" v="419" actId="26606"/>
          <ac:spMkLst>
            <pc:docMk/>
            <pc:sldMk cId="2165361847" sldId="288"/>
            <ac:spMk id="3" creationId="{4B3B2118-FD08-21EE-BA69-14FD9999A142}"/>
          </ac:spMkLst>
        </pc:spChg>
        <pc:spChg chg="add">
          <ac:chgData name="Jannie van den Berg (student)" userId="75a22dd2-b9bb-46cb-b285-9a09b2bb078a" providerId="ADAL" clId="{F196B5CA-6F46-4982-B3C2-17C0BB7C1FC5}" dt="2022-05-30T12:44:05.182" v="419" actId="26606"/>
          <ac:spMkLst>
            <pc:docMk/>
            <pc:sldMk cId="2165361847" sldId="288"/>
            <ac:spMk id="9" creationId="{B819A166-7571-4003-A6B8-B62034C3ED30}"/>
          </ac:spMkLst>
        </pc:spChg>
        <pc:graphicFrameChg chg="add">
          <ac:chgData name="Jannie van den Berg (student)" userId="75a22dd2-b9bb-46cb-b285-9a09b2bb078a" providerId="ADAL" clId="{F196B5CA-6F46-4982-B3C2-17C0BB7C1FC5}" dt="2022-05-30T12:44:05.182" v="419" actId="26606"/>
          <ac:graphicFrameMkLst>
            <pc:docMk/>
            <pc:sldMk cId="2165361847" sldId="288"/>
            <ac:graphicFrameMk id="5" creationId="{DB5660D1-F10D-0FDE-003A-7498BE651685}"/>
          </ac:graphicFrameMkLst>
        </pc:graphicFrameChg>
      </pc:sldChg>
      <pc:sldChg chg="modSp mod">
        <pc:chgData name="Jannie van den Berg (student)" userId="75a22dd2-b9bb-46cb-b285-9a09b2bb078a" providerId="ADAL" clId="{F196B5CA-6F46-4982-B3C2-17C0BB7C1FC5}" dt="2022-05-30T12:44:55.413" v="503" actId="20577"/>
        <pc:sldMkLst>
          <pc:docMk/>
          <pc:sldMk cId="1274660109" sldId="289"/>
        </pc:sldMkLst>
        <pc:spChg chg="mod">
          <ac:chgData name="Jannie van den Berg (student)" userId="75a22dd2-b9bb-46cb-b285-9a09b2bb078a" providerId="ADAL" clId="{F196B5CA-6F46-4982-B3C2-17C0BB7C1FC5}" dt="2022-05-30T12:44:30.637" v="446" actId="20577"/>
          <ac:spMkLst>
            <pc:docMk/>
            <pc:sldMk cId="1274660109" sldId="289"/>
            <ac:spMk id="2" creationId="{F266C812-57A3-9F43-9B17-A8DAB259DA68}"/>
          </ac:spMkLst>
        </pc:spChg>
        <pc:spChg chg="mod">
          <ac:chgData name="Jannie van den Berg (student)" userId="75a22dd2-b9bb-46cb-b285-9a09b2bb078a" providerId="ADAL" clId="{F196B5CA-6F46-4982-B3C2-17C0BB7C1FC5}" dt="2022-05-30T12:44:55.413" v="503" actId="20577"/>
          <ac:spMkLst>
            <pc:docMk/>
            <pc:sldMk cId="1274660109" sldId="289"/>
            <ac:spMk id="3" creationId="{C74DE5FE-3D06-D340-8938-EFE7659681A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107E4-B06A-42AE-9935-22712239547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97B3AE6-2492-4E3D-A9BA-092C271F0A90}">
      <dgm:prSet/>
      <dgm:spPr/>
      <dgm:t>
        <a:bodyPr/>
        <a:lstStyle/>
        <a:p>
          <a:r>
            <a:rPr lang="nl-NL"/>
            <a:t>Kies een doelgroep binnen de dagbesteding.</a:t>
          </a:r>
          <a:endParaRPr lang="en-US"/>
        </a:p>
      </dgm:t>
    </dgm:pt>
    <dgm:pt modelId="{790CAA9E-BA2E-4CC5-994E-6DEE8974DAFE}" type="parTrans" cxnId="{C6926BB1-EC64-426C-BB04-EBAB8A4AEDE6}">
      <dgm:prSet/>
      <dgm:spPr/>
      <dgm:t>
        <a:bodyPr/>
        <a:lstStyle/>
        <a:p>
          <a:endParaRPr lang="en-US"/>
        </a:p>
      </dgm:t>
    </dgm:pt>
    <dgm:pt modelId="{FE919ED8-6FD4-4B2A-8120-ECD3F18AD93F}" type="sibTrans" cxnId="{C6926BB1-EC64-426C-BB04-EBAB8A4AEDE6}">
      <dgm:prSet/>
      <dgm:spPr/>
      <dgm:t>
        <a:bodyPr/>
        <a:lstStyle/>
        <a:p>
          <a:endParaRPr lang="en-US"/>
        </a:p>
      </dgm:t>
    </dgm:pt>
    <dgm:pt modelId="{50F0EA2A-859A-4B68-BC09-9EA86925B009}">
      <dgm:prSet/>
      <dgm:spPr/>
      <dgm:t>
        <a:bodyPr/>
        <a:lstStyle/>
        <a:p>
          <a:r>
            <a:rPr lang="nl-NL"/>
            <a:t>Kies samen met je buurman of buurvrouw een activiteit die je met deze doelgroep uit zou kunnen voeren binnen de dagbesteding.</a:t>
          </a:r>
          <a:endParaRPr lang="en-US"/>
        </a:p>
      </dgm:t>
    </dgm:pt>
    <dgm:pt modelId="{2640BF47-1982-4BCC-8E89-442D6B7EDE34}" type="parTrans" cxnId="{EE4EE6D2-83C3-4208-8C5D-7A7184FE173A}">
      <dgm:prSet/>
      <dgm:spPr/>
      <dgm:t>
        <a:bodyPr/>
        <a:lstStyle/>
        <a:p>
          <a:endParaRPr lang="en-US"/>
        </a:p>
      </dgm:t>
    </dgm:pt>
    <dgm:pt modelId="{A71F69B0-4E31-45DA-8C2F-7C3110651136}" type="sibTrans" cxnId="{EE4EE6D2-83C3-4208-8C5D-7A7184FE173A}">
      <dgm:prSet/>
      <dgm:spPr/>
      <dgm:t>
        <a:bodyPr/>
        <a:lstStyle/>
        <a:p>
          <a:endParaRPr lang="en-US"/>
        </a:p>
      </dgm:t>
    </dgm:pt>
    <dgm:pt modelId="{EE770A90-68D4-49DD-BF73-ABCC1FFD4303}">
      <dgm:prSet/>
      <dgm:spPr/>
      <dgm:t>
        <a:bodyPr/>
        <a:lstStyle/>
        <a:p>
          <a:r>
            <a:rPr lang="nl-NL"/>
            <a:t>Maak een plan van aanpak over deze activiteit.</a:t>
          </a:r>
          <a:endParaRPr lang="en-US"/>
        </a:p>
      </dgm:t>
    </dgm:pt>
    <dgm:pt modelId="{2EDED2BD-BB93-4648-B7A6-207E727CB5E8}" type="parTrans" cxnId="{A472A2AB-AB17-441D-8077-58CB85DE419B}">
      <dgm:prSet/>
      <dgm:spPr/>
      <dgm:t>
        <a:bodyPr/>
        <a:lstStyle/>
        <a:p>
          <a:endParaRPr lang="en-US"/>
        </a:p>
      </dgm:t>
    </dgm:pt>
    <dgm:pt modelId="{6D1AF21B-263D-43A8-8C4C-58B89EF5D17A}" type="sibTrans" cxnId="{A472A2AB-AB17-441D-8077-58CB85DE419B}">
      <dgm:prSet/>
      <dgm:spPr/>
      <dgm:t>
        <a:bodyPr/>
        <a:lstStyle/>
        <a:p>
          <a:endParaRPr lang="en-US"/>
        </a:p>
      </dgm:t>
    </dgm:pt>
    <dgm:pt modelId="{A7131463-89D3-44D9-88D5-8F8751B5CDD9}">
      <dgm:prSet/>
      <dgm:spPr/>
      <dgm:t>
        <a:bodyPr/>
        <a:lstStyle/>
        <a:p>
          <a:r>
            <a:rPr lang="nl-NL"/>
            <a:t>Zet ook in je plan van aanpak hoe je de cliënten gaat motiveren om mee te doen aan jullie`s activiteit. </a:t>
          </a:r>
          <a:endParaRPr lang="en-US"/>
        </a:p>
      </dgm:t>
    </dgm:pt>
    <dgm:pt modelId="{50DC38D2-1066-4D3A-B03E-367C89FBF2BD}" type="parTrans" cxnId="{1B1C4DBB-173E-480A-B5E8-08F71067841F}">
      <dgm:prSet/>
      <dgm:spPr/>
      <dgm:t>
        <a:bodyPr/>
        <a:lstStyle/>
        <a:p>
          <a:endParaRPr lang="en-US"/>
        </a:p>
      </dgm:t>
    </dgm:pt>
    <dgm:pt modelId="{1BAB194F-5154-4FED-AEDA-C377252F8ED3}" type="sibTrans" cxnId="{1B1C4DBB-173E-480A-B5E8-08F71067841F}">
      <dgm:prSet/>
      <dgm:spPr/>
      <dgm:t>
        <a:bodyPr/>
        <a:lstStyle/>
        <a:p>
          <a:endParaRPr lang="en-US"/>
        </a:p>
      </dgm:t>
    </dgm:pt>
    <dgm:pt modelId="{0C6AE836-B697-487B-B17B-4852E992E8A7}" type="pres">
      <dgm:prSet presAssocID="{C9D107E4-B06A-42AE-9935-22712239547B}" presName="linear" presStyleCnt="0">
        <dgm:presLayoutVars>
          <dgm:animLvl val="lvl"/>
          <dgm:resizeHandles val="exact"/>
        </dgm:presLayoutVars>
      </dgm:prSet>
      <dgm:spPr/>
    </dgm:pt>
    <dgm:pt modelId="{7B8EFCD3-10D7-4722-A9B1-DF2BD8F517D4}" type="pres">
      <dgm:prSet presAssocID="{797B3AE6-2492-4E3D-A9BA-092C271F0A9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C0472A1-3153-4666-B1B2-E969D734A466}" type="pres">
      <dgm:prSet presAssocID="{FE919ED8-6FD4-4B2A-8120-ECD3F18AD93F}" presName="spacer" presStyleCnt="0"/>
      <dgm:spPr/>
    </dgm:pt>
    <dgm:pt modelId="{2DCBB114-9178-4A78-8824-19A4BA66E9BA}" type="pres">
      <dgm:prSet presAssocID="{50F0EA2A-859A-4B68-BC09-9EA86925B00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D280A8C-761B-488B-9857-933F49ADB350}" type="pres">
      <dgm:prSet presAssocID="{A71F69B0-4E31-45DA-8C2F-7C3110651136}" presName="spacer" presStyleCnt="0"/>
      <dgm:spPr/>
    </dgm:pt>
    <dgm:pt modelId="{BF4DF445-F99C-466B-87EC-F1656E4AC52E}" type="pres">
      <dgm:prSet presAssocID="{EE770A90-68D4-49DD-BF73-ABCC1FFD430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5DBC720-FEF8-42C3-B011-E90B94BD0454}" type="pres">
      <dgm:prSet presAssocID="{6D1AF21B-263D-43A8-8C4C-58B89EF5D17A}" presName="spacer" presStyleCnt="0"/>
      <dgm:spPr/>
    </dgm:pt>
    <dgm:pt modelId="{1416044D-318F-489B-B69F-F87058EFB576}" type="pres">
      <dgm:prSet presAssocID="{A7131463-89D3-44D9-88D5-8F8751B5CDD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E5A2D0E-BA21-49F6-8308-8C6E307F30EB}" type="presOf" srcId="{50F0EA2A-859A-4B68-BC09-9EA86925B009}" destId="{2DCBB114-9178-4A78-8824-19A4BA66E9BA}" srcOrd="0" destOrd="0" presId="urn:microsoft.com/office/officeart/2005/8/layout/vList2"/>
    <dgm:cxn modelId="{D184D30F-9D24-44D7-B76A-7451A5219C6C}" type="presOf" srcId="{A7131463-89D3-44D9-88D5-8F8751B5CDD9}" destId="{1416044D-318F-489B-B69F-F87058EFB576}" srcOrd="0" destOrd="0" presId="urn:microsoft.com/office/officeart/2005/8/layout/vList2"/>
    <dgm:cxn modelId="{171D8610-2D57-429B-8B32-69FB466CE07D}" type="presOf" srcId="{C9D107E4-B06A-42AE-9935-22712239547B}" destId="{0C6AE836-B697-487B-B17B-4852E992E8A7}" srcOrd="0" destOrd="0" presId="urn:microsoft.com/office/officeart/2005/8/layout/vList2"/>
    <dgm:cxn modelId="{A472A2AB-AB17-441D-8077-58CB85DE419B}" srcId="{C9D107E4-B06A-42AE-9935-22712239547B}" destId="{EE770A90-68D4-49DD-BF73-ABCC1FFD4303}" srcOrd="2" destOrd="0" parTransId="{2EDED2BD-BB93-4648-B7A6-207E727CB5E8}" sibTransId="{6D1AF21B-263D-43A8-8C4C-58B89EF5D17A}"/>
    <dgm:cxn modelId="{2D077EB0-A21A-463D-9B08-ED06D750D5B2}" type="presOf" srcId="{EE770A90-68D4-49DD-BF73-ABCC1FFD4303}" destId="{BF4DF445-F99C-466B-87EC-F1656E4AC52E}" srcOrd="0" destOrd="0" presId="urn:microsoft.com/office/officeart/2005/8/layout/vList2"/>
    <dgm:cxn modelId="{C6926BB1-EC64-426C-BB04-EBAB8A4AEDE6}" srcId="{C9D107E4-B06A-42AE-9935-22712239547B}" destId="{797B3AE6-2492-4E3D-A9BA-092C271F0A90}" srcOrd="0" destOrd="0" parTransId="{790CAA9E-BA2E-4CC5-994E-6DEE8974DAFE}" sibTransId="{FE919ED8-6FD4-4B2A-8120-ECD3F18AD93F}"/>
    <dgm:cxn modelId="{1B1C4DBB-173E-480A-B5E8-08F71067841F}" srcId="{C9D107E4-B06A-42AE-9935-22712239547B}" destId="{A7131463-89D3-44D9-88D5-8F8751B5CDD9}" srcOrd="3" destOrd="0" parTransId="{50DC38D2-1066-4D3A-B03E-367C89FBF2BD}" sibTransId="{1BAB194F-5154-4FED-AEDA-C377252F8ED3}"/>
    <dgm:cxn modelId="{EE4EE6D2-83C3-4208-8C5D-7A7184FE173A}" srcId="{C9D107E4-B06A-42AE-9935-22712239547B}" destId="{50F0EA2A-859A-4B68-BC09-9EA86925B009}" srcOrd="1" destOrd="0" parTransId="{2640BF47-1982-4BCC-8E89-442D6B7EDE34}" sibTransId="{A71F69B0-4E31-45DA-8C2F-7C3110651136}"/>
    <dgm:cxn modelId="{F5FE0FD4-F815-4EB1-8239-2E4908F0298A}" type="presOf" srcId="{797B3AE6-2492-4E3D-A9BA-092C271F0A90}" destId="{7B8EFCD3-10D7-4722-A9B1-DF2BD8F517D4}" srcOrd="0" destOrd="0" presId="urn:microsoft.com/office/officeart/2005/8/layout/vList2"/>
    <dgm:cxn modelId="{41A4768A-1ABD-4320-A5A1-818BBA7FC365}" type="presParOf" srcId="{0C6AE836-B697-487B-B17B-4852E992E8A7}" destId="{7B8EFCD3-10D7-4722-A9B1-DF2BD8F517D4}" srcOrd="0" destOrd="0" presId="urn:microsoft.com/office/officeart/2005/8/layout/vList2"/>
    <dgm:cxn modelId="{EE517B43-8FA9-4EB7-83C0-BA287C86B8B7}" type="presParOf" srcId="{0C6AE836-B697-487B-B17B-4852E992E8A7}" destId="{FC0472A1-3153-4666-B1B2-E969D734A466}" srcOrd="1" destOrd="0" presId="urn:microsoft.com/office/officeart/2005/8/layout/vList2"/>
    <dgm:cxn modelId="{8E216CDF-5642-4CE0-B9DF-53D1CD8B4106}" type="presParOf" srcId="{0C6AE836-B697-487B-B17B-4852E992E8A7}" destId="{2DCBB114-9178-4A78-8824-19A4BA66E9BA}" srcOrd="2" destOrd="0" presId="urn:microsoft.com/office/officeart/2005/8/layout/vList2"/>
    <dgm:cxn modelId="{6EF1D683-3122-4542-8C69-FFE16625728C}" type="presParOf" srcId="{0C6AE836-B697-487B-B17B-4852E992E8A7}" destId="{0D280A8C-761B-488B-9857-933F49ADB350}" srcOrd="3" destOrd="0" presId="urn:microsoft.com/office/officeart/2005/8/layout/vList2"/>
    <dgm:cxn modelId="{775F9C43-64C0-43FA-AA62-34656907FE4A}" type="presParOf" srcId="{0C6AE836-B697-487B-B17B-4852E992E8A7}" destId="{BF4DF445-F99C-466B-87EC-F1656E4AC52E}" srcOrd="4" destOrd="0" presId="urn:microsoft.com/office/officeart/2005/8/layout/vList2"/>
    <dgm:cxn modelId="{C42DDFD0-AF13-4F17-8183-E335D4AD039D}" type="presParOf" srcId="{0C6AE836-B697-487B-B17B-4852E992E8A7}" destId="{75DBC720-FEF8-42C3-B011-E90B94BD0454}" srcOrd="5" destOrd="0" presId="urn:microsoft.com/office/officeart/2005/8/layout/vList2"/>
    <dgm:cxn modelId="{4F7987F3-876C-437B-91B7-DEEF77C2F451}" type="presParOf" srcId="{0C6AE836-B697-487B-B17B-4852E992E8A7}" destId="{1416044D-318F-489B-B69F-F87058EFB57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EFCD3-10D7-4722-A9B1-DF2BD8F517D4}">
      <dsp:nvSpPr>
        <dsp:cNvPr id="0" name=""/>
        <dsp:cNvSpPr/>
      </dsp:nvSpPr>
      <dsp:spPr>
        <a:xfrm>
          <a:off x="0" y="101579"/>
          <a:ext cx="6263640" cy="12757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Kies een doelgroep binnen de dagbesteding.</a:t>
          </a:r>
          <a:endParaRPr lang="en-US" sz="2300" kern="1200"/>
        </a:p>
      </dsp:txBody>
      <dsp:txXfrm>
        <a:off x="62275" y="163854"/>
        <a:ext cx="6139090" cy="1151152"/>
      </dsp:txXfrm>
    </dsp:sp>
    <dsp:sp modelId="{2DCBB114-9178-4A78-8824-19A4BA66E9BA}">
      <dsp:nvSpPr>
        <dsp:cNvPr id="0" name=""/>
        <dsp:cNvSpPr/>
      </dsp:nvSpPr>
      <dsp:spPr>
        <a:xfrm>
          <a:off x="0" y="1443521"/>
          <a:ext cx="6263640" cy="1275702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Kies samen met je buurman of buurvrouw een activiteit die je met deze doelgroep uit zou kunnen voeren binnen de dagbesteding.</a:t>
          </a:r>
          <a:endParaRPr lang="en-US" sz="2300" kern="1200"/>
        </a:p>
      </dsp:txBody>
      <dsp:txXfrm>
        <a:off x="62275" y="1505796"/>
        <a:ext cx="6139090" cy="1151152"/>
      </dsp:txXfrm>
    </dsp:sp>
    <dsp:sp modelId="{BF4DF445-F99C-466B-87EC-F1656E4AC52E}">
      <dsp:nvSpPr>
        <dsp:cNvPr id="0" name=""/>
        <dsp:cNvSpPr/>
      </dsp:nvSpPr>
      <dsp:spPr>
        <a:xfrm>
          <a:off x="0" y="2785464"/>
          <a:ext cx="6263640" cy="1275702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Maak een plan van aanpak over deze activiteit.</a:t>
          </a:r>
          <a:endParaRPr lang="en-US" sz="2300" kern="1200"/>
        </a:p>
      </dsp:txBody>
      <dsp:txXfrm>
        <a:off x="62275" y="2847739"/>
        <a:ext cx="6139090" cy="1151152"/>
      </dsp:txXfrm>
    </dsp:sp>
    <dsp:sp modelId="{1416044D-318F-489B-B69F-F87058EFB576}">
      <dsp:nvSpPr>
        <dsp:cNvPr id="0" name=""/>
        <dsp:cNvSpPr/>
      </dsp:nvSpPr>
      <dsp:spPr>
        <a:xfrm>
          <a:off x="0" y="4127406"/>
          <a:ext cx="6263640" cy="127570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Zet ook in je plan van aanpak hoe je de cliënten gaat motiveren om mee te doen aan jullie`s activiteit. </a:t>
          </a:r>
          <a:endParaRPr lang="en-US" sz="2300" kern="1200"/>
        </a:p>
      </dsp:txBody>
      <dsp:txXfrm>
        <a:off x="62275" y="4189681"/>
        <a:ext cx="6139090" cy="1151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67C0C-9EDA-40EA-8252-2448D987CE4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2813B-5F7B-42DC-9907-475EFDDC38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01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(re)creatieve activiteiten, sportief, educatief, arbeidsgerichte dagbesteding/,</a:t>
            </a:r>
          </a:p>
          <a:p>
            <a:r>
              <a:rPr lang="nl-NL"/>
              <a:t>belevingsgerichte dagbesteding, sociale activiteiten, ontwikkelingsgerichte activiteiten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20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Ga met de klas in gesprek over wat activiteiten en dagbesteding inhoudt.</a:t>
            </a:r>
            <a:br>
              <a:rPr lang="nl-NL"/>
            </a:br>
            <a:r>
              <a:rPr lang="nl-NL"/>
              <a:t>Deze onderwerpen kun je het beste bespreken door interactie met de klas.</a:t>
            </a:r>
            <a:br>
              <a:rPr lang="nl-NL"/>
            </a:br>
            <a:r>
              <a:rPr lang="nl-NL"/>
              <a:t>Waarschijnlijk kunnen de leerlingen veel voorbeelden opnoemen van activiteiten, denk aan voetballen, </a:t>
            </a:r>
            <a:r>
              <a:rPr lang="nl-NL" err="1"/>
              <a:t>tennisen</a:t>
            </a:r>
            <a:r>
              <a:rPr lang="nl-NL"/>
              <a:t>, knutselen, met vrienden </a:t>
            </a:r>
          </a:p>
          <a:p>
            <a:r>
              <a:rPr lang="nl-NL"/>
              <a:t>Wat gaan doen. </a:t>
            </a:r>
            <a:br>
              <a:rPr lang="nl-NL"/>
            </a:br>
            <a:r>
              <a:rPr lang="nl-NL"/>
              <a:t>Dit zijn voorbeelden van bijvoorbeeld sportieve, creatieve en sociale activiteiten. </a:t>
            </a:r>
            <a:br>
              <a:rPr lang="nl-NL"/>
            </a:br>
            <a:r>
              <a:rPr lang="nl-NL"/>
              <a:t>Leerlingen kunnen hier over het algemeen goed over mee praten.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486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(re)creatieve activiteiten, sportief, educatief, arbeidsgerichte dagbesteding/,</a:t>
            </a:r>
          </a:p>
          <a:p>
            <a:r>
              <a:rPr lang="nl-NL"/>
              <a:t>belevingsgerichte dagbesteding, sociale activiteiten, ontwikkelingsgerichte activiteiten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60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910F8-D872-B4B2-AEE0-2423CA60D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602974-0069-B8A8-D755-8B0F06A5A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3C5005-A0F5-B5A3-919B-E18706D2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020ECF-AF3F-E2F2-C932-C728F4E5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D50F4D-5555-1F1A-6F5A-1223B59A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57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E2D55-D837-BD99-ED77-B8AD4895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D94F96-3A23-96BA-7A47-FB83E59EC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A0E65E-B74D-C7B2-1406-AE966C710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338BFF-667F-6301-671D-654E32D7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318EAB-FFE3-E07A-1D99-D18FC73F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40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F0776BA-E343-08E1-EF89-433CE5931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5AC9DE-1E80-1850-A0A5-0D49B2113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90031F-FD69-E0AD-C3CC-A0E353A3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9AFFD1-2ABA-33AE-E809-EFB9F4FD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DE1483-F901-B34F-514D-55C6E69E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52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EC213-2A4B-5FAB-74ED-78B37841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662545-AC97-63F0-57CE-F5283EAC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02E064-E543-C4D1-59BC-7BFB2D8B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14C61B-B256-1353-6F96-FD9E710E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9DAE93-4DDC-4B1B-C844-57015554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3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041EE-7BE6-F383-BCC7-83A949233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4464CC-BD34-C6DD-C5AC-D463D8EA6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40E1E8-B128-1EC4-7940-AE50867A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3F649A-D2DA-A451-FF95-7EBB48C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AB2845-BDF4-DCAB-0C3F-618428F8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74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79779-76AE-72DA-6EA1-0ED640EA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B2EF68-6A0A-8521-B1F9-172BDAAE7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36677F-8C76-7D68-51DA-64FC6EC5E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64D8A05-09CA-B168-25F7-538CF1F13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C3D92F-F43F-799A-9259-9C450BC1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205006-8EB7-AAF6-64A6-170D7F9D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8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F58B6-CFB8-52ED-955B-6CA36542B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B10B57-0BC3-95FE-250E-5637B35A4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DD79B1-6F3A-1752-D689-A4FA4038F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80917D1-4F43-827F-E112-5E8BB6C4E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64FDC37-B053-3C84-6594-8ABDDC182F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8E2AA38-F001-973A-C0EF-A77BC810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3A9CA7-0E8A-1525-07BE-BBFDF2075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96281A-7708-1F79-1B47-A173BE7C4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08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E9C08-A562-5DCD-1816-1711D85A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A67C1D4-636B-19D5-F3D4-FDA4063E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F387A88-74CB-8ED0-5B04-6954A9879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9BEE2DB-B88D-700F-24F3-FE4B58D4A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27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F0EE940-145E-2A40-8B0C-247B4973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1DAEE8-0FBF-C745-A194-31E69CC1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508E19A-AE5C-8DB7-6794-23AAC507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0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9C4DD-E838-C263-FB0A-6C44158B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C278A4-A112-B468-B7B7-08CF76986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E35F2F-A8A0-93AF-82DE-33D6A3E5C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688401-995A-1F84-AF6D-E66FB6183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04B2E0-C189-F798-7193-BF43BB82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DA9D3D-66F6-988B-AF9E-E6CC61BF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25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68AD5-4C8F-AFD6-DC5D-926BF0499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482B6E-F2EF-B489-7312-D8CF8C548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FDFD9F4-C120-AC27-6D12-4AD9603E8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FF74B6-BE69-4BF4-6095-D05F50B9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36FD9E-0C02-D02A-18A1-DDCE1E3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627A43-0C28-CA5E-66B9-04D74585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77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AD0F724-CE8F-72D2-215B-6E35FB9FE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CEB312-2D7A-D4A4-99CA-2719E094E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C9956A-0919-226B-0156-04300F7AC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E6A3A-1E50-40A7-BA40-5AC442B827C0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CD8F40-CEA5-F050-4E7D-C39C7EEA9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FB0BBA-E51F-4D9A-2B1E-BBD6DBBC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1CA83-9482-483B-A2F1-F8FDAC0E1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54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https://www.youtube.com/embed/TB6sbzCyS4M?feature=oembed" TargetMode="External"/><Relationship Id="rId7" Type="http://schemas.openxmlformats.org/officeDocument/2006/relationships/image" Target="../media/image7.jpeg"/><Relationship Id="rId2" Type="http://schemas.openxmlformats.org/officeDocument/2006/relationships/video" Target="https://www.youtube.com/embed/MpMr98o8zx0?feature=oembed" TargetMode="External"/><Relationship Id="rId1" Type="http://schemas.openxmlformats.org/officeDocument/2006/relationships/video" Target="https://www.youtube.com/embed/IqQwj8eu4II?feature=oembed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4DBAF5-3A99-A847-8FEB-BA880DF22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Mens en activiteit les 3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wegende illustraties - Flow Magazine NL">
            <a:extLst>
              <a:ext uri="{FF2B5EF4-FFF2-40B4-BE49-F238E27FC236}">
                <a16:creationId xmlns:a16="http://schemas.microsoft.com/office/drawing/2014/main" id="{CF933A05-837B-3D4B-B283-EFB5AA2B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1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87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20E89D-98B2-5D40-9F5B-2AB42B20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nl-NL" sz="5000"/>
              <a:t>Wat gaan we vandaag doen? 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403A0-345B-0847-AF9A-95C683E44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465064" cy="3547872"/>
          </a:xfrm>
        </p:spPr>
        <p:txBody>
          <a:bodyPr anchor="t">
            <a:normAutofit/>
          </a:bodyPr>
          <a:lstStyle/>
          <a:p>
            <a:r>
              <a:rPr lang="nl-NL" sz="2200"/>
              <a:t>Leerdoelen</a:t>
            </a:r>
          </a:p>
          <a:p>
            <a:r>
              <a:rPr lang="nl-NL" sz="2200"/>
              <a:t>Theorie (activiteiten en dagbesteding)</a:t>
            </a:r>
          </a:p>
          <a:p>
            <a:r>
              <a:rPr lang="nl-NL" sz="2200"/>
              <a:t> Stellingen</a:t>
            </a:r>
          </a:p>
          <a:p>
            <a:r>
              <a:rPr lang="nl-NL" sz="2200"/>
              <a:t>Uitleg maken draaiboek</a:t>
            </a:r>
          </a:p>
          <a:p>
            <a:r>
              <a:rPr lang="nl-NL" sz="2200"/>
              <a:t>Zelfstandig werken</a:t>
            </a:r>
          </a:p>
          <a:p>
            <a:r>
              <a:rPr lang="nl-NL" sz="2200"/>
              <a:t>Lesdoelen evalueren </a:t>
            </a:r>
          </a:p>
          <a:p>
            <a:pPr marL="0" indent="0">
              <a:buNone/>
            </a:pPr>
            <a:endParaRPr lang="nl-NL" sz="2200"/>
          </a:p>
          <a:p>
            <a:pPr marL="0" indent="0">
              <a:buNone/>
            </a:pPr>
            <a:endParaRPr lang="nl-NL" sz="2200"/>
          </a:p>
        </p:txBody>
      </p:sp>
      <p:pic>
        <p:nvPicPr>
          <p:cNvPr id="3074" name="Picture 2" descr="▷ Agendas &amp; Planners: Bewegende Afbeeldingen, Gifs &amp; Animaties – 100%  GRATIS!">
            <a:extLst>
              <a:ext uri="{FF2B5EF4-FFF2-40B4-BE49-F238E27FC236}">
                <a16:creationId xmlns:a16="http://schemas.microsoft.com/office/drawing/2014/main" id="{C8A2A719-9CBB-2844-AD1E-BD6FE5CB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8835" y="640080"/>
            <a:ext cx="507939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75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6C812-57A3-9F43-9B17-A8DAB259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nl-NL" dirty="0"/>
              <a:t>Leerdoelen van vandaag.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Animatie over diensten bij een beperking van kind of ouder - Ouders Centraal">
            <a:extLst>
              <a:ext uri="{FF2B5EF4-FFF2-40B4-BE49-F238E27FC236}">
                <a16:creationId xmlns:a16="http://schemas.microsoft.com/office/drawing/2014/main" id="{BB049900-E5D8-394F-923E-EFBE8748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2569" y="310686"/>
            <a:ext cx="5977881" cy="330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4DE5FE-3D06-D340-8938-EFE76596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pPr lvl="0"/>
            <a:r>
              <a:rPr lang="nl-NL" sz="1900" dirty="0"/>
              <a:t>Aan het eind van de les…</a:t>
            </a:r>
          </a:p>
          <a:p>
            <a:pPr lvl="0"/>
            <a:r>
              <a:rPr lang="nl-NL" sz="1900" dirty="0"/>
              <a:t>Kan je 4 verschillende soorten activiteiten benoemen.</a:t>
            </a:r>
          </a:p>
          <a:p>
            <a:pPr lvl="0"/>
            <a:r>
              <a:rPr lang="nl-NL" sz="1900" dirty="0"/>
              <a:t>Kan je 1 voorbeeld benoemen van een dagbesteding.</a:t>
            </a:r>
          </a:p>
          <a:p>
            <a:pPr lvl="0"/>
            <a:r>
              <a:rPr lang="nl-NL" sz="1900" dirty="0"/>
              <a:t>Kan je een passende activiteit benoemen bij de verschillende doelgroepen.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5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7F0578-1D76-4FF7-B946-280909A56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nl-NL"/>
              <a:t>Activiteiten</a:t>
            </a:r>
          </a:p>
        </p:txBody>
      </p:sp>
      <p:pic>
        <p:nvPicPr>
          <p:cNvPr id="5" name="Picture 4" descr="Ronde tennisrackets en een tennisbal in het midden">
            <a:extLst>
              <a:ext uri="{FF2B5EF4-FFF2-40B4-BE49-F238E27FC236}">
                <a16:creationId xmlns:a16="http://schemas.microsoft.com/office/drawing/2014/main" id="{2D340977-A826-4131-8273-C3151E8F04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55" r="23103"/>
          <a:stretch/>
        </p:blipFill>
        <p:spPr>
          <a:xfrm>
            <a:off x="-510406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6332EB-B848-402A-8D18-12778EDE6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6143" y="2333297"/>
            <a:ext cx="5747655" cy="3843666"/>
          </a:xfrm>
        </p:spPr>
        <p:txBody>
          <a:bodyPr>
            <a:normAutofit/>
          </a:bodyPr>
          <a:lstStyle/>
          <a:p>
            <a:r>
              <a:rPr lang="nl-NL" sz="2000"/>
              <a:t>Welke activiteiten ken je?</a:t>
            </a:r>
          </a:p>
          <a:p>
            <a:pPr marL="0" indent="0">
              <a:buNone/>
            </a:pPr>
            <a:r>
              <a:rPr lang="nl-NL" sz="2000"/>
              <a:t>Sportieve, creatieve, recreatieve, educatieve , sociale en ontwikkelingsgerichte activiteiten.</a:t>
            </a:r>
          </a:p>
          <a:p>
            <a:pPr marL="0" indent="0">
              <a:buNone/>
            </a:pPr>
            <a:endParaRPr lang="nl-NL" sz="2000"/>
          </a:p>
          <a:p>
            <a:r>
              <a:rPr lang="nl-NL" sz="2000"/>
              <a:t>Wat is dagbesteding en voor wie is dit bedoelt?</a:t>
            </a:r>
          </a:p>
          <a:p>
            <a:pPr marL="0" indent="0">
              <a:buNone/>
            </a:pPr>
            <a:r>
              <a:rPr lang="nl-NL" sz="2000"/>
              <a:t>Arbeidsgerichte en belevingsgerichte dagbesteding.</a:t>
            </a:r>
            <a:br>
              <a:rPr lang="nl-NL" sz="2000"/>
            </a:br>
            <a:br>
              <a:rPr lang="nl-NL" sz="2000"/>
            </a:br>
            <a:r>
              <a:rPr lang="nl-NL" sz="2000"/>
              <a:t>Dagbesteding is vaak voor mensen die niet goed meekomen in de  “normale” maatschappij. </a:t>
            </a:r>
          </a:p>
          <a:p>
            <a:pPr marL="0" indent="0">
              <a:buNone/>
            </a:pPr>
            <a:r>
              <a:rPr lang="nl-NL" sz="2000"/>
              <a:t>Dagbesteding geeft structuur en een zinvolle invulling van de dag.</a:t>
            </a:r>
          </a:p>
          <a:p>
            <a:endParaRPr lang="nl-NL" sz="2000"/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42826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>
            <a:extLst>
              <a:ext uri="{FF2B5EF4-FFF2-40B4-BE49-F238E27FC236}">
                <a16:creationId xmlns:a16="http://schemas.microsoft.com/office/drawing/2014/main" id="{D7DC14DB-B8F9-4B8E-BB6F-1CC0293C9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8C5EC73-3999-4CE9-A304-0A33B4311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8801A84-2105-41C4-853D-C409DF3B3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2" name="Oval 117">
              <a:extLst>
                <a:ext uri="{FF2B5EF4-FFF2-40B4-BE49-F238E27FC236}">
                  <a16:creationId xmlns:a16="http://schemas.microsoft.com/office/drawing/2014/main" id="{B7C886EB-41E7-44CD-A131-CF8E6FABC0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FC41CD4A-1F07-4DBE-BFC1-121B7465D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19">
              <a:extLst>
                <a:ext uri="{FF2B5EF4-FFF2-40B4-BE49-F238E27FC236}">
                  <a16:creationId xmlns:a16="http://schemas.microsoft.com/office/drawing/2014/main" id="{FC0399E4-AA22-46E2-80A1-1E28F9FE65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00E9AE7D-3B3F-45F5-9EE3-37EF10AEB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21">
              <a:extLst>
                <a:ext uri="{FF2B5EF4-FFF2-40B4-BE49-F238E27FC236}">
                  <a16:creationId xmlns:a16="http://schemas.microsoft.com/office/drawing/2014/main" id="{56DE6542-F6F9-4B7C-BD46-AE778335F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D12FBE9A-6573-4F85-8994-2F774CB2E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88B0608-FBA5-4206-9C3C-94DD43EF1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0936"/>
            <a:ext cx="5297723" cy="2212175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Voorbeelden van activiteit en dagbesteding</a:t>
            </a:r>
          </a:p>
        </p:txBody>
      </p:sp>
      <p:sp>
        <p:nvSpPr>
          <p:cNvPr id="155" name="Rectangle 124">
            <a:extLst>
              <a:ext uri="{FF2B5EF4-FFF2-40B4-BE49-F238E27FC236}">
                <a16:creationId xmlns:a16="http://schemas.microsoft.com/office/drawing/2014/main" id="{7B15D645-CAC7-46F1-BA18-D731D0890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6" name="Group 126">
            <a:extLst>
              <a:ext uri="{FF2B5EF4-FFF2-40B4-BE49-F238E27FC236}">
                <a16:creationId xmlns:a16="http://schemas.microsoft.com/office/drawing/2014/main" id="{FDF268E0-ACCF-492F-8275-1F0AA256B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B11B9E42-44B3-4EBD-8F71-13C6ED340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C63748F2-877D-4C3C-8AEB-59CC1F70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F39D52DA-0AA6-474D-966F-FB4C5F5B5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4D800825-8618-4241-8589-CB2AE17CF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Content Placeholder 50">
            <a:extLst>
              <a:ext uri="{FF2B5EF4-FFF2-40B4-BE49-F238E27FC236}">
                <a16:creationId xmlns:a16="http://schemas.microsoft.com/office/drawing/2014/main" id="{72B68348-7BD5-4F3D-903F-C247919A5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92" y="375771"/>
            <a:ext cx="5297724" cy="2212171"/>
          </a:xfrm>
          <a:noFill/>
        </p:spPr>
        <p:txBody>
          <a:bodyPr anchor="t">
            <a:normAutofit/>
          </a:bodyPr>
          <a:lstStyle/>
          <a:p>
            <a:r>
              <a:rPr lang="en-US" sz="1800" err="1">
                <a:solidFill>
                  <a:schemeClr val="bg1"/>
                </a:solidFill>
              </a:rPr>
              <a:t>Welke</a:t>
            </a:r>
            <a:r>
              <a:rPr lang="en-US" sz="1800">
                <a:solidFill>
                  <a:schemeClr val="bg1"/>
                </a:solidFill>
              </a:rPr>
              <a:t> </a:t>
            </a:r>
            <a:r>
              <a:rPr lang="en-US" sz="1800" err="1">
                <a:solidFill>
                  <a:schemeClr val="bg1"/>
                </a:solidFill>
              </a:rPr>
              <a:t>soorten</a:t>
            </a:r>
            <a:r>
              <a:rPr lang="en-US" sz="1800">
                <a:solidFill>
                  <a:schemeClr val="bg1"/>
                </a:solidFill>
              </a:rPr>
              <a:t> </a:t>
            </a:r>
            <a:r>
              <a:rPr lang="en-US" sz="1800" err="1">
                <a:solidFill>
                  <a:schemeClr val="bg1"/>
                </a:solidFill>
              </a:rPr>
              <a:t>activiteiten</a:t>
            </a:r>
            <a:r>
              <a:rPr lang="en-US" sz="1800">
                <a:solidFill>
                  <a:schemeClr val="bg1"/>
                </a:solidFill>
              </a:rPr>
              <a:t> </a:t>
            </a:r>
            <a:r>
              <a:rPr lang="en-US" sz="1800" err="1">
                <a:solidFill>
                  <a:schemeClr val="bg1"/>
                </a:solidFill>
              </a:rPr>
              <a:t>zie</a:t>
            </a:r>
            <a:r>
              <a:rPr lang="en-US" sz="1800">
                <a:solidFill>
                  <a:schemeClr val="bg1"/>
                </a:solidFill>
              </a:rPr>
              <a:t> je </a:t>
            </a:r>
            <a:r>
              <a:rPr lang="en-US" sz="1800" err="1">
                <a:solidFill>
                  <a:schemeClr val="bg1"/>
                </a:solidFill>
              </a:rPr>
              <a:t>terug</a:t>
            </a:r>
            <a:r>
              <a:rPr lang="en-US" sz="1800">
                <a:solidFill>
                  <a:schemeClr val="bg1"/>
                </a:solidFill>
              </a:rPr>
              <a:t> in de </a:t>
            </a:r>
            <a:r>
              <a:rPr lang="en-US" sz="1800" err="1">
                <a:solidFill>
                  <a:schemeClr val="bg1"/>
                </a:solidFill>
              </a:rPr>
              <a:t>verschillende</a:t>
            </a:r>
            <a:r>
              <a:rPr lang="en-US" sz="1800">
                <a:solidFill>
                  <a:schemeClr val="bg1"/>
                </a:solidFill>
              </a:rPr>
              <a:t> </a:t>
            </a:r>
            <a:r>
              <a:rPr lang="en-US" sz="1800" err="1">
                <a:solidFill>
                  <a:schemeClr val="bg1"/>
                </a:solidFill>
              </a:rPr>
              <a:t>filmpjes</a:t>
            </a:r>
            <a:r>
              <a:rPr lang="en-US" sz="180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57" name="Rectangle 132">
            <a:extLst>
              <a:ext uri="{FF2B5EF4-FFF2-40B4-BE49-F238E27FC236}">
                <a16:creationId xmlns:a16="http://schemas.microsoft.com/office/drawing/2014/main" id="{DC953D31-C1A7-4FC4-8CDF-85E2F34AB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8" name="Group 134">
            <a:extLst>
              <a:ext uri="{FF2B5EF4-FFF2-40B4-BE49-F238E27FC236}">
                <a16:creationId xmlns:a16="http://schemas.microsoft.com/office/drawing/2014/main" id="{10F141FE-87E1-4A1E-97A5-B072042E0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4523F37A-A07A-4CAC-AFC1-3FA4FD4BF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388A387D-82C8-40B7-BADA-6BDBD9B3B1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CEB29A9F-593B-416C-AC64-DE56AE976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4A393C6-4F1D-4472-A646-B2BADD561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Onlinemedia 5" title="Aveleijn dagbesteding AtelierZ Hengelo">
            <a:hlinkClick r:id="" action="ppaction://media"/>
            <a:extLst>
              <a:ext uri="{FF2B5EF4-FFF2-40B4-BE49-F238E27FC236}">
                <a16:creationId xmlns:a16="http://schemas.microsoft.com/office/drawing/2014/main" id="{0F15FD6C-97B1-4C36-A388-AA26BDB8877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16765" y="2930896"/>
            <a:ext cx="3516933" cy="1987067"/>
          </a:xfrm>
          <a:prstGeom prst="rect">
            <a:avLst/>
          </a:prstGeom>
        </p:spPr>
      </p:pic>
      <p:grpSp>
        <p:nvGrpSpPr>
          <p:cNvPr id="159" name="Group 140">
            <a:extLst>
              <a:ext uri="{FF2B5EF4-FFF2-40B4-BE49-F238E27FC236}">
                <a16:creationId xmlns:a16="http://schemas.microsoft.com/office/drawing/2014/main" id="{9179F18E-58CC-4A89-979E-34AC693B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3069202"/>
            <a:ext cx="304800" cy="429768"/>
            <a:chOff x="215328" y="-46937"/>
            <a:chExt cx="304800" cy="2773841"/>
          </a:xfrm>
        </p:grpSpPr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9D07F5E0-56E3-4C0B-87D3-3C1C03DD1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BFEA19CE-000C-4F9C-9DF4-D1E8A03F9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EA5452EE-DDDB-4EEF-8570-B0FA6C98B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F48CC4D6-CE8A-4006-834E-52FCCF740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Onlinemedia 4" title="Dagbesteding bij AxionContinu">
            <a:hlinkClick r:id="" action="ppaction://media"/>
            <a:extLst>
              <a:ext uri="{FF2B5EF4-FFF2-40B4-BE49-F238E27FC236}">
                <a16:creationId xmlns:a16="http://schemas.microsoft.com/office/drawing/2014/main" id="{B64C14F9-2813-4271-9B9D-225CEA520E6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284167" y="2930896"/>
            <a:ext cx="3516933" cy="1987067"/>
          </a:xfrm>
          <a:prstGeom prst="rect">
            <a:avLst/>
          </a:prstGeom>
        </p:spPr>
      </p:pic>
      <p:grpSp>
        <p:nvGrpSpPr>
          <p:cNvPr id="160" name="Group 146">
            <a:extLst>
              <a:ext uri="{FF2B5EF4-FFF2-40B4-BE49-F238E27FC236}">
                <a16:creationId xmlns:a16="http://schemas.microsoft.com/office/drawing/2014/main" id="{9F695AEB-A42E-4CE8-81DB-7E702CA9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76800" y="2931742"/>
            <a:ext cx="304800" cy="429768"/>
            <a:chOff x="215328" y="-46937"/>
            <a:chExt cx="304800" cy="2773841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D81CDE5-5823-4B9F-BD9B-08DD09A72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5A10BC7A-57E3-48A0-BA34-96CB71B37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4C97B18E-4365-4E43-A028-D9A7BC3E11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ACCC25D0-76CC-47AE-93E2-6DCE87DC3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Onlinemedia 3" title="'Te weinig speeltuinen voor kinderen met handicap'">
            <a:hlinkClick r:id="" action="ppaction://media"/>
            <a:extLst>
              <a:ext uri="{FF2B5EF4-FFF2-40B4-BE49-F238E27FC236}">
                <a16:creationId xmlns:a16="http://schemas.microsoft.com/office/drawing/2014/main" id="{2799304B-13E8-4B2C-8142-4C35F217F1B2}"/>
              </a:ext>
            </a:extLst>
          </p:cNvPr>
          <p:cNvPicPr>
            <a:picLocks noRot="1" noChangeAspect="1"/>
          </p:cNvPicPr>
          <p:nvPr>
            <a:videoFile r:link="rId3"/>
          </p:nvPr>
        </p:nvPicPr>
        <p:blipFill>
          <a:blip r:embed="rId7"/>
          <a:stretch>
            <a:fillRect/>
          </a:stretch>
        </p:blipFill>
        <p:spPr>
          <a:xfrm>
            <a:off x="7951569" y="2930896"/>
            <a:ext cx="3516933" cy="198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9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5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21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2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915C9-FAB5-48B3-9C77-5C4CD98A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4624342" cy="1325563"/>
          </a:xfrm>
        </p:spPr>
        <p:txBody>
          <a:bodyPr>
            <a:normAutofit/>
          </a:bodyPr>
          <a:lstStyle/>
          <a:p>
            <a:r>
              <a:rPr lang="nl-NL"/>
              <a:t>Doelgroepen en activiteiten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7977D39-626F-40D7-B00F-16E02602D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495" y="197110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8C6A621-73F2-406E-A412-E710BD7006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5" b="-5"/>
          <a:stretch/>
        </p:blipFill>
        <p:spPr>
          <a:xfrm>
            <a:off x="5680087" y="361702"/>
            <a:ext cx="1691640" cy="1691640"/>
          </a:xfrm>
          <a:custGeom>
            <a:avLst/>
            <a:gdLst/>
            <a:ahLst/>
            <a:cxnLst/>
            <a:rect l="l" t="t" r="r" b="b"/>
            <a:pathLst>
              <a:path w="1956816" h="1956816">
                <a:moveTo>
                  <a:pt x="978408" y="0"/>
                </a:moveTo>
                <a:cubicBezTo>
                  <a:pt x="1518768" y="0"/>
                  <a:pt x="1956816" y="438048"/>
                  <a:pt x="1956816" y="978408"/>
                </a:cubicBezTo>
                <a:cubicBezTo>
                  <a:pt x="1956816" y="1518768"/>
                  <a:pt x="1518768" y="1956816"/>
                  <a:pt x="978408" y="1956816"/>
                </a:cubicBezTo>
                <a:cubicBezTo>
                  <a:pt x="438048" y="1956816"/>
                  <a:pt x="0" y="1518768"/>
                  <a:pt x="0" y="978408"/>
                </a:cubicBezTo>
                <a:cubicBezTo>
                  <a:pt x="0" y="438048"/>
                  <a:pt x="438048" y="0"/>
                  <a:pt x="978408" y="0"/>
                </a:cubicBezTo>
                <a:close/>
              </a:path>
            </a:pathLst>
          </a:cu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8565D94-03E3-4A90-83F6-38150FB5A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1"/>
            <a:ext cx="4558309" cy="3877161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1800"/>
              <a:t>Welke </a:t>
            </a:r>
            <a:r>
              <a:rPr lang="en-US" sz="1800" err="1"/>
              <a:t>doelgroepen</a:t>
            </a:r>
            <a:r>
              <a:rPr lang="en-US" sz="1800"/>
              <a:t> ken je?</a:t>
            </a:r>
          </a:p>
          <a:p>
            <a:endParaRPr lang="en-US" sz="1800"/>
          </a:p>
          <a:p>
            <a:r>
              <a:rPr lang="en-US" sz="1800" err="1"/>
              <a:t>Waar</a:t>
            </a:r>
            <a:r>
              <a:rPr lang="en-US" sz="1800"/>
              <a:t> </a:t>
            </a:r>
            <a:r>
              <a:rPr lang="en-US" sz="1800" err="1"/>
              <a:t>houdt</a:t>
            </a:r>
            <a:r>
              <a:rPr lang="en-US" sz="1800"/>
              <a:t> je </a:t>
            </a:r>
            <a:r>
              <a:rPr lang="en-US" sz="1800" err="1"/>
              <a:t>rekening</a:t>
            </a:r>
            <a:r>
              <a:rPr lang="en-US" sz="1800"/>
              <a:t> mee </a:t>
            </a:r>
            <a:r>
              <a:rPr lang="en-US" sz="1800" err="1"/>
              <a:t>bij</a:t>
            </a:r>
            <a:r>
              <a:rPr lang="en-US" sz="1800"/>
              <a:t> het </a:t>
            </a:r>
            <a:r>
              <a:rPr lang="en-US" sz="1800" err="1"/>
              <a:t>kiezen</a:t>
            </a:r>
            <a:r>
              <a:rPr lang="en-US" sz="1800"/>
              <a:t> van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activiteit</a:t>
            </a:r>
            <a:r>
              <a:rPr lang="en-US" sz="1800"/>
              <a:t>?</a:t>
            </a:r>
          </a:p>
          <a:p>
            <a:endParaRPr lang="en-US" sz="1800"/>
          </a:p>
          <a:p>
            <a:pPr marL="0" indent="0">
              <a:buNone/>
            </a:pPr>
            <a:r>
              <a:rPr lang="en-US" sz="1800" err="1"/>
              <a:t>Stellingen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1: Het </a:t>
            </a:r>
            <a:r>
              <a:rPr lang="en-US" sz="1800" err="1"/>
              <a:t>maken</a:t>
            </a:r>
            <a:r>
              <a:rPr lang="en-US" sz="1800"/>
              <a:t> van </a:t>
            </a:r>
            <a:r>
              <a:rPr lang="en-US" sz="1800" err="1"/>
              <a:t>sieraden</a:t>
            </a:r>
            <a:r>
              <a:rPr lang="en-US" sz="1800"/>
              <a:t> is </a:t>
            </a:r>
            <a:r>
              <a:rPr lang="en-US" sz="1800" err="1"/>
              <a:t>voor</a:t>
            </a:r>
            <a:r>
              <a:rPr lang="en-US" sz="1800"/>
              <a:t> </a:t>
            </a:r>
            <a:r>
              <a:rPr lang="en-US" sz="1800" err="1"/>
              <a:t>elke</a:t>
            </a:r>
            <a:r>
              <a:rPr lang="en-US" sz="1800"/>
              <a:t> </a:t>
            </a:r>
            <a:r>
              <a:rPr lang="en-US" sz="1800" err="1"/>
              <a:t>doelgroep</a:t>
            </a:r>
            <a:r>
              <a:rPr lang="en-US" sz="1800"/>
              <a:t>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goede</a:t>
            </a:r>
            <a:r>
              <a:rPr lang="en-US" sz="1800"/>
              <a:t> </a:t>
            </a:r>
            <a:r>
              <a:rPr lang="en-US" sz="1800" err="1"/>
              <a:t>activiteit</a:t>
            </a:r>
            <a:r>
              <a:rPr lang="en-US" sz="1800"/>
              <a:t>?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/>
              <a:t>2: </a:t>
            </a:r>
            <a:r>
              <a:rPr lang="en-US" sz="1800" err="1"/>
              <a:t>Iemand</a:t>
            </a:r>
            <a:r>
              <a:rPr lang="en-US" sz="1800"/>
              <a:t> in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rolstoel</a:t>
            </a:r>
            <a:r>
              <a:rPr lang="en-US" sz="1800"/>
              <a:t> </a:t>
            </a:r>
            <a:r>
              <a:rPr lang="en-US" sz="1800" err="1"/>
              <a:t>kan</a:t>
            </a:r>
            <a:r>
              <a:rPr lang="en-US" sz="1800"/>
              <a:t> </a:t>
            </a:r>
            <a:r>
              <a:rPr lang="en-US" sz="1800" err="1"/>
              <a:t>alles</a:t>
            </a:r>
            <a:r>
              <a:rPr lang="en-US" sz="1800"/>
              <a:t> </a:t>
            </a:r>
            <a:r>
              <a:rPr lang="en-US" sz="1800" err="1"/>
              <a:t>doen</a:t>
            </a:r>
            <a:r>
              <a:rPr lang="en-US" sz="1800"/>
              <a:t> wat </a:t>
            </a:r>
            <a:r>
              <a:rPr lang="en-US" sz="1800" err="1"/>
              <a:t>iemand</a:t>
            </a:r>
            <a:r>
              <a:rPr lang="en-US" sz="1800"/>
              <a:t> </a:t>
            </a:r>
            <a:r>
              <a:rPr lang="en-US" sz="1800" err="1"/>
              <a:t>zonder</a:t>
            </a:r>
            <a:r>
              <a:rPr lang="en-US" sz="1800"/>
              <a:t> </a:t>
            </a:r>
            <a:r>
              <a:rPr lang="en-US" sz="1800" err="1"/>
              <a:t>rolstoel</a:t>
            </a:r>
            <a:r>
              <a:rPr lang="en-US" sz="1800"/>
              <a:t> </a:t>
            </a:r>
            <a:r>
              <a:rPr lang="en-US" sz="1800" err="1"/>
              <a:t>ook</a:t>
            </a:r>
            <a:r>
              <a:rPr lang="en-US" sz="1800"/>
              <a:t> </a:t>
            </a:r>
            <a:r>
              <a:rPr lang="en-US" sz="1800" err="1"/>
              <a:t>kan</a:t>
            </a:r>
            <a:r>
              <a:rPr lang="en-US" sz="1800"/>
              <a:t>?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/>
              <a:t>3: Mensen met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verstandelijke</a:t>
            </a:r>
            <a:r>
              <a:rPr lang="en-US" sz="1800"/>
              <a:t> </a:t>
            </a:r>
            <a:r>
              <a:rPr lang="en-US" sz="1800" err="1"/>
              <a:t>beperking</a:t>
            </a:r>
            <a:r>
              <a:rPr lang="en-US" sz="1800"/>
              <a:t> </a:t>
            </a:r>
            <a:r>
              <a:rPr lang="en-US" sz="1800" err="1"/>
              <a:t>mogen</a:t>
            </a:r>
            <a:r>
              <a:rPr lang="en-US" sz="1800"/>
              <a:t> </a:t>
            </a:r>
            <a:r>
              <a:rPr lang="en-US" sz="1800" b="1" err="1"/>
              <a:t>geen</a:t>
            </a:r>
            <a:r>
              <a:rPr lang="en-US" sz="1800" b="1"/>
              <a:t> </a:t>
            </a:r>
            <a:r>
              <a:rPr lang="en-US" sz="1800" err="1"/>
              <a:t>kinderen</a:t>
            </a:r>
            <a:r>
              <a:rPr lang="en-US" sz="1800"/>
              <a:t> </a:t>
            </a:r>
            <a:r>
              <a:rPr lang="en-US" sz="1800" err="1"/>
              <a:t>krijgen</a:t>
            </a:r>
            <a:endParaRPr lang="en-US" sz="1800"/>
          </a:p>
          <a:p>
            <a:pPr marL="0" indent="0">
              <a:buNone/>
            </a:pPr>
            <a:endParaRPr lang="en-US" sz="18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05CDE4-B751-4B3E-B625-6E59F8903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4932" y="1"/>
            <a:ext cx="4077068" cy="3445261"/>
          </a:xfrm>
          <a:custGeom>
            <a:avLst/>
            <a:gdLst>
              <a:gd name="connsiteX0" fmla="*/ 250035 w 4077068"/>
              <a:gd name="connsiteY0" fmla="*/ 0 h 3445261"/>
              <a:gd name="connsiteX1" fmla="*/ 4077068 w 4077068"/>
              <a:gd name="connsiteY1" fmla="*/ 0 h 3445261"/>
              <a:gd name="connsiteX2" fmla="*/ 4077068 w 4077068"/>
              <a:gd name="connsiteY2" fmla="*/ 2743040 h 3445261"/>
              <a:gd name="connsiteX3" fmla="*/ 4074154 w 4077068"/>
              <a:gd name="connsiteY3" fmla="*/ 2746247 h 3445261"/>
              <a:gd name="connsiteX4" fmla="*/ 2386584 w 4077068"/>
              <a:gd name="connsiteY4" fmla="*/ 3445261 h 3445261"/>
              <a:gd name="connsiteX5" fmla="*/ 0 w 4077068"/>
              <a:gd name="connsiteY5" fmla="*/ 1058677 h 3445261"/>
              <a:gd name="connsiteX6" fmla="*/ 187550 w 4077068"/>
              <a:gd name="connsiteY6" fmla="*/ 129711 h 344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7068" h="3445261">
                <a:moveTo>
                  <a:pt x="250035" y="0"/>
                </a:moveTo>
                <a:lnTo>
                  <a:pt x="4077068" y="0"/>
                </a:lnTo>
                <a:lnTo>
                  <a:pt x="4077068" y="2743040"/>
                </a:lnTo>
                <a:lnTo>
                  <a:pt x="4074154" y="2746247"/>
                </a:lnTo>
                <a:cubicBezTo>
                  <a:pt x="3642267" y="3178134"/>
                  <a:pt x="3045621" y="3445261"/>
                  <a:pt x="2386584" y="3445261"/>
                </a:cubicBezTo>
                <a:cubicBezTo>
                  <a:pt x="1068510" y="3445261"/>
                  <a:pt x="0" y="2376751"/>
                  <a:pt x="0" y="1058677"/>
                </a:cubicBezTo>
                <a:cubicBezTo>
                  <a:pt x="0" y="729159"/>
                  <a:pt x="66782" y="415238"/>
                  <a:pt x="187550" y="129711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8108C16-F4C0-44AA-999D-17BD39219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3660" y="2557569"/>
            <a:ext cx="3072384" cy="30723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8F8C9CF-5E2D-4886-9B55-850F9AAEEA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92" r="11510" b="1"/>
          <a:stretch/>
        </p:blipFill>
        <p:spPr>
          <a:xfrm>
            <a:off x="5838252" y="2722161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2834640" h="2834640">
                <a:moveTo>
                  <a:pt x="1417320" y="0"/>
                </a:moveTo>
                <a:cubicBezTo>
                  <a:pt x="2200084" y="0"/>
                  <a:pt x="2834640" y="634556"/>
                  <a:pt x="2834640" y="1417320"/>
                </a:cubicBezTo>
                <a:cubicBezTo>
                  <a:pt x="2834640" y="2200084"/>
                  <a:pt x="2200084" y="2834640"/>
                  <a:pt x="1417320" y="2834640"/>
                </a:cubicBezTo>
                <a:cubicBezTo>
                  <a:pt x="634556" y="2834640"/>
                  <a:pt x="0" y="2200084"/>
                  <a:pt x="0" y="1417320"/>
                </a:cubicBezTo>
                <a:cubicBezTo>
                  <a:pt x="0" y="634556"/>
                  <a:pt x="634556" y="0"/>
                  <a:pt x="1417320" y="0"/>
                </a:cubicBezTo>
                <a:close/>
              </a:path>
            </a:pathLst>
          </a:cu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47AE418-BFE2-4B06-838C-09046A4B4E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958" r="4684"/>
          <a:stretch/>
        </p:blipFill>
        <p:spPr>
          <a:xfrm>
            <a:off x="8278624" y="2"/>
            <a:ext cx="3913376" cy="3281569"/>
          </a:xfrm>
          <a:custGeom>
            <a:avLst/>
            <a:gdLst/>
            <a:ahLst/>
            <a:cxnLst/>
            <a:rect l="l" t="t" r="r" b="b"/>
            <a:pathLst>
              <a:path w="3913376" h="3281569">
                <a:moveTo>
                  <a:pt x="267865" y="0"/>
                </a:moveTo>
                <a:lnTo>
                  <a:pt x="3913376" y="0"/>
                </a:lnTo>
                <a:lnTo>
                  <a:pt x="3913376" y="2499938"/>
                </a:lnTo>
                <a:lnTo>
                  <a:pt x="3794714" y="2630499"/>
                </a:lnTo>
                <a:cubicBezTo>
                  <a:pt x="3392450" y="3032763"/>
                  <a:pt x="2836727" y="3281569"/>
                  <a:pt x="2222892" y="3281569"/>
                </a:cubicBezTo>
                <a:cubicBezTo>
                  <a:pt x="995223" y="3281569"/>
                  <a:pt x="0" y="2286346"/>
                  <a:pt x="0" y="1058677"/>
                </a:cubicBezTo>
                <a:cubicBezTo>
                  <a:pt x="0" y="751760"/>
                  <a:pt x="62202" y="459370"/>
                  <a:pt x="174686" y="193427"/>
                </a:cubicBez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8F10CB3-3B5E-4C7A-98CF-B87454DD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8370" y="3966828"/>
            <a:ext cx="3339958" cy="2891173"/>
          </a:xfrm>
          <a:custGeom>
            <a:avLst/>
            <a:gdLst>
              <a:gd name="connsiteX0" fmla="*/ 2002536 w 3339958"/>
              <a:gd name="connsiteY0" fmla="*/ 0 h 2891173"/>
              <a:gd name="connsiteX1" fmla="*/ 3276335 w 3339958"/>
              <a:gd name="connsiteY1" fmla="*/ 457282 h 2891173"/>
              <a:gd name="connsiteX2" fmla="*/ 3339958 w 3339958"/>
              <a:gd name="connsiteY2" fmla="*/ 515107 h 2891173"/>
              <a:gd name="connsiteX3" fmla="*/ 3339958 w 3339958"/>
              <a:gd name="connsiteY3" fmla="*/ 2891173 h 2891173"/>
              <a:gd name="connsiteX4" fmla="*/ 209954 w 3339958"/>
              <a:gd name="connsiteY4" fmla="*/ 2891173 h 2891173"/>
              <a:gd name="connsiteX5" fmla="*/ 157369 w 3339958"/>
              <a:gd name="connsiteY5" fmla="*/ 2782014 h 2891173"/>
              <a:gd name="connsiteX6" fmla="*/ 0 w 3339958"/>
              <a:gd name="connsiteY6" fmla="*/ 2002536 h 2891173"/>
              <a:gd name="connsiteX7" fmla="*/ 2002536 w 3339958"/>
              <a:gd name="connsiteY7" fmla="*/ 0 h 28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9958" h="2891173">
                <a:moveTo>
                  <a:pt x="2002536" y="0"/>
                </a:moveTo>
                <a:cubicBezTo>
                  <a:pt x="2486398" y="0"/>
                  <a:pt x="2930179" y="171609"/>
                  <a:pt x="3276335" y="457282"/>
                </a:cubicBezTo>
                <a:lnTo>
                  <a:pt x="3339958" y="515107"/>
                </a:lnTo>
                <a:lnTo>
                  <a:pt x="3339958" y="2891173"/>
                </a:lnTo>
                <a:lnTo>
                  <a:pt x="209954" y="2891173"/>
                </a:lnTo>
                <a:lnTo>
                  <a:pt x="157369" y="2782014"/>
                </a:lnTo>
                <a:cubicBezTo>
                  <a:pt x="56036" y="2542434"/>
                  <a:pt x="0" y="2279029"/>
                  <a:pt x="0" y="2002536"/>
                </a:cubicBezTo>
                <a:cubicBezTo>
                  <a:pt x="0" y="896566"/>
                  <a:pt x="896566" y="0"/>
                  <a:pt x="2002536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08CC413-DF20-483C-A096-F02EE61ECE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841" r="11572" b="2"/>
          <a:stretch/>
        </p:blipFill>
        <p:spPr>
          <a:xfrm>
            <a:off x="9009416" y="4131546"/>
            <a:ext cx="3178912" cy="2726454"/>
          </a:xfrm>
          <a:custGeom>
            <a:avLst/>
            <a:gdLst/>
            <a:ahLst/>
            <a:cxnLst/>
            <a:rect l="l" t="t" r="r" b="b"/>
            <a:pathLst>
              <a:path w="3178912" h="2726454">
                <a:moveTo>
                  <a:pt x="1837818" y="0"/>
                </a:moveTo>
                <a:cubicBezTo>
                  <a:pt x="2345318" y="0"/>
                  <a:pt x="2804772" y="205705"/>
                  <a:pt x="3137352" y="538285"/>
                </a:cubicBezTo>
                <a:lnTo>
                  <a:pt x="3178912" y="584013"/>
                </a:lnTo>
                <a:lnTo>
                  <a:pt x="3178912" y="2726454"/>
                </a:lnTo>
                <a:lnTo>
                  <a:pt x="229483" y="2726454"/>
                </a:lnTo>
                <a:lnTo>
                  <a:pt x="221815" y="2713832"/>
                </a:lnTo>
                <a:cubicBezTo>
                  <a:pt x="80353" y="2453425"/>
                  <a:pt x="0" y="2155005"/>
                  <a:pt x="0" y="1837818"/>
                </a:cubicBezTo>
                <a:cubicBezTo>
                  <a:pt x="0" y="822819"/>
                  <a:pt x="822819" y="0"/>
                  <a:pt x="18378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6833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55EE2F-2BE7-BB2E-8FA4-4C3208F4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>
                <a:solidFill>
                  <a:schemeClr val="bg1"/>
                </a:solidFill>
              </a:rPr>
              <a:t>Koppeling met het beroepsveld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B5660D1-F10D-0FDE-003A-7498BE651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78047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36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CE708407-D01D-4E57-8998-FF799DBC3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50D4F9-A984-9E44-9A06-8ACDDE172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23" y="1622066"/>
            <a:ext cx="3554226" cy="2663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Werken</a:t>
            </a:r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aan</a:t>
            </a:r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eindopdracht</a:t>
            </a:r>
            <a:endParaRPr lang="en-US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E27892-D0DD-D945-AFAB-293B1EE79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4532243"/>
            <a:ext cx="3300457" cy="12563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1" indent="-342900">
              <a:spcBef>
                <a:spcPts val="1000"/>
              </a:spcBef>
            </a:pPr>
            <a:r>
              <a:rPr lang="en-US" err="1">
                <a:solidFill>
                  <a:schemeClr val="bg1"/>
                </a:solidFill>
              </a:rPr>
              <a:t>Hoofdstuk</a:t>
            </a:r>
            <a:r>
              <a:rPr lang="en-US">
                <a:solidFill>
                  <a:schemeClr val="bg1"/>
                </a:solidFill>
              </a:rPr>
              <a:t> 1 </a:t>
            </a:r>
            <a:r>
              <a:rPr lang="en-US" err="1">
                <a:solidFill>
                  <a:schemeClr val="bg1"/>
                </a:solidFill>
              </a:rPr>
              <a:t>afmaken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kern="120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Beginnen</a:t>
            </a:r>
            <a:r>
              <a:rPr lang="en-US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met </a:t>
            </a:r>
            <a:r>
              <a:rPr lang="en-US" kern="120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hoofdstuk</a:t>
            </a:r>
            <a:r>
              <a:rPr lang="en-US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F963B07-5C9E-478C-A53E-B6F5B4A78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0F772E59-52AD-406C-8517-5CAB069B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659" y="896111"/>
            <a:ext cx="4853252" cy="447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7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6C812-57A3-9F43-9B17-A8DAB259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nl-NL" dirty="0"/>
              <a:t>Zijn de leerdoelen behaald?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Animatie over diensten bij een beperking van kind of ouder - Ouders Centraal">
            <a:extLst>
              <a:ext uri="{FF2B5EF4-FFF2-40B4-BE49-F238E27FC236}">
                <a16:creationId xmlns:a16="http://schemas.microsoft.com/office/drawing/2014/main" id="{BB049900-E5D8-394F-923E-EFBE8748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2569" y="310686"/>
            <a:ext cx="5977881" cy="330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4DE5FE-3D06-D340-8938-EFE76596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nl-NL" sz="1900" dirty="0"/>
          </a:p>
          <a:p>
            <a:pPr lvl="0"/>
            <a:r>
              <a:rPr lang="nl-NL" sz="1900" dirty="0"/>
              <a:t>Benoem 4 verschillende soorten activiteiten benoemen.</a:t>
            </a:r>
          </a:p>
          <a:p>
            <a:pPr lvl="0"/>
            <a:r>
              <a:rPr lang="nl-NL" sz="1900" dirty="0"/>
              <a:t>Benoem 1 voorbeeld benoemen van een dagbesteding.</a:t>
            </a:r>
          </a:p>
          <a:p>
            <a:pPr lvl="0"/>
            <a:r>
              <a:rPr lang="nl-NL" sz="1900" dirty="0"/>
              <a:t>Benoem een passende </a:t>
            </a:r>
            <a:r>
              <a:rPr lang="nl-NL" sz="1900"/>
              <a:t>activiteit bij </a:t>
            </a:r>
            <a:r>
              <a:rPr lang="nl-NL" sz="1900" dirty="0"/>
              <a:t>de verschillende doelgroepen.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601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E05010272424683514F467170418B" ma:contentTypeVersion="4" ma:contentTypeDescription="Een nieuw document maken." ma:contentTypeScope="" ma:versionID="6570091355c28ecf7982d515e1cb0aec">
  <xsd:schema xmlns:xsd="http://www.w3.org/2001/XMLSchema" xmlns:xs="http://www.w3.org/2001/XMLSchema" xmlns:p="http://schemas.microsoft.com/office/2006/metadata/properties" xmlns:ns2="0966f26c-5ddc-450c-8d13-046ee4c7750f" xmlns:ns3="697a20f0-c21d-494f-841b-21d6f4c8023b" targetNamespace="http://schemas.microsoft.com/office/2006/metadata/properties" ma:root="true" ma:fieldsID="cba4b9f23f2aab385b34fee15b68b755" ns2:_="" ns3:_="">
    <xsd:import namespace="0966f26c-5ddc-450c-8d13-046ee4c7750f"/>
    <xsd:import namespace="697a20f0-c21d-494f-841b-21d6f4c80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6f26c-5ddc-450c-8d13-046ee4c775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a20f0-c21d-494f-841b-21d6f4c80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111DE0-E03F-4397-9E54-36A14F63E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6f26c-5ddc-450c-8d13-046ee4c7750f"/>
    <ds:schemaRef ds:uri="697a20f0-c21d-494f-841b-21d6f4c80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54B72A-9DA1-45FC-8D5B-062EBB455D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3E339-CE29-475D-9BF3-60476F1B1B37}">
  <ds:schemaRefs>
    <ds:schemaRef ds:uri="0966f26c-5ddc-450c-8d13-046ee4c7750f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697a20f0-c21d-494f-841b-21d6f4c8023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434</Words>
  <Application>Microsoft Office PowerPoint</Application>
  <PresentationFormat>Breedbeeld</PresentationFormat>
  <Paragraphs>55</Paragraphs>
  <Slides>9</Slides>
  <Notes>3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Mens en activiteit les 3</vt:lpstr>
      <vt:lpstr>Wat gaan we vandaag doen? </vt:lpstr>
      <vt:lpstr>Leerdoelen van vandaag.</vt:lpstr>
      <vt:lpstr>Activiteiten</vt:lpstr>
      <vt:lpstr>Voorbeelden van activiteit en dagbesteding</vt:lpstr>
      <vt:lpstr>Doelgroepen en activiteiten</vt:lpstr>
      <vt:lpstr>Koppeling met het beroepsveld</vt:lpstr>
      <vt:lpstr>Werken aan de eindopdracht</vt:lpstr>
      <vt:lpstr>Zijn de leerdoelen behaald?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 en activiteit les 3</dc:title>
  <dc:creator>jannie van den berg</dc:creator>
  <cp:lastModifiedBy>jannie van den berg</cp:lastModifiedBy>
  <cp:revision>1</cp:revision>
  <dcterms:created xsi:type="dcterms:W3CDTF">2022-05-30T12:38:10Z</dcterms:created>
  <dcterms:modified xsi:type="dcterms:W3CDTF">2022-05-30T12:44:57Z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0x0101006DDE05010272424683514F467170418B</vt:lpwstr>
  </property>
</Properties>
</file>